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344" r:id="rId3"/>
    <p:sldId id="283" r:id="rId4"/>
    <p:sldId id="378" r:id="rId5"/>
    <p:sldId id="362" r:id="rId6"/>
    <p:sldId id="346" r:id="rId7"/>
    <p:sldId id="368" r:id="rId8"/>
    <p:sldId id="375" r:id="rId9"/>
    <p:sldId id="350" r:id="rId10"/>
    <p:sldId id="364" r:id="rId11"/>
    <p:sldId id="365" r:id="rId12"/>
    <p:sldId id="366" r:id="rId13"/>
    <p:sldId id="363" r:id="rId14"/>
    <p:sldId id="367" r:id="rId15"/>
    <p:sldId id="369" r:id="rId16"/>
    <p:sldId id="353" r:id="rId17"/>
    <p:sldId id="354" r:id="rId18"/>
    <p:sldId id="355" r:id="rId19"/>
    <p:sldId id="370" r:id="rId20"/>
    <p:sldId id="356" r:id="rId21"/>
    <p:sldId id="372" r:id="rId22"/>
    <p:sldId id="376" r:id="rId23"/>
    <p:sldId id="377" r:id="rId24"/>
    <p:sldId id="373" r:id="rId25"/>
    <p:sldId id="358" r:id="rId26"/>
    <p:sldId id="357" r:id="rId27"/>
    <p:sldId id="359" r:id="rId28"/>
    <p:sldId id="374" r:id="rId29"/>
    <p:sldId id="361" r:id="rId30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75A"/>
    <a:srgbClr val="5F2A13"/>
    <a:srgbClr val="18180F"/>
    <a:srgbClr val="7F753B"/>
    <a:srgbClr val="5B5832"/>
    <a:srgbClr val="F4C44F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1" autoAdjust="0"/>
    <p:restoredTop sz="95261" autoAdjust="0"/>
  </p:normalViewPr>
  <p:slideViewPr>
    <p:cSldViewPr snapToGrid="0" showGuides="1">
      <p:cViewPr varScale="1">
        <p:scale>
          <a:sx n="182" d="100"/>
          <a:sy n="182" d="100"/>
        </p:scale>
        <p:origin x="1344" y="340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26-9-2019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26-9-2019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5502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68654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255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035383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3436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1475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89428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00146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5909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7942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6653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0043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737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11585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828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8955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Ellipse.html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800" spc="-1" smtClean="0">
                <a:solidFill>
                  <a:srgbClr val="FFFFFF"/>
                </a:solidFill>
              </a:rPr>
              <a:t>DAY2-CLASSIC-CURVES-ELLIPSE</a:t>
            </a:r>
            <a:endParaRPr lang="nl-NL" sz="1800" b="0" spc="-1">
              <a:latin typeface="Arial"/>
            </a:endParaRPr>
          </a:p>
          <a:p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03093" y="2089230"/>
            <a:ext cx="753159" cy="145881"/>
          </a:xfrm>
          <a:prstGeom prst="ellipse">
            <a:avLst/>
          </a:prstGeom>
          <a:solidFill>
            <a:srgbClr val="F4C44F"/>
          </a:solidFill>
          <a:ln>
            <a:solidFill>
              <a:srgbClr val="5F2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1296536"/>
            <a:ext cx="1294002" cy="3598049"/>
          </a:xfrm>
        </p:spPr>
        <p:txBody>
          <a:bodyPr/>
          <a:lstStyle/>
          <a:p>
            <a:pPr eaLnBrk="1" hangingPunct="1"/>
            <a:r>
              <a:rPr lang="nl-NL" altLang="en-US" smtClean="0"/>
              <a:t>Oblique view of circles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7030A0"/>
                </a:solidFill>
              </a:rPr>
              <a:t>Willem Claesz Heda, detail from a masterpiece painted still life uitsnede uit een meesterwerk stilleven vol geschilderd met ellipsen. ca 1635, Rijksmuseum Amsterdam.</a:t>
            </a:r>
            <a:endParaRPr lang="en-US" sz="9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24" y="1296537"/>
            <a:ext cx="4351676" cy="27477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9723237">
            <a:off x="4386908" y="2258916"/>
            <a:ext cx="779053" cy="1172045"/>
          </a:xfrm>
          <a:prstGeom prst="ellipse">
            <a:avLst/>
          </a:prstGeom>
          <a:solidFill>
            <a:srgbClr val="B8875A"/>
          </a:solidFill>
          <a:ln>
            <a:solidFill>
              <a:srgbClr val="1818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3093" y="2089230"/>
            <a:ext cx="753159" cy="145881"/>
          </a:xfrm>
          <a:prstGeom prst="ellipse">
            <a:avLst/>
          </a:prstGeom>
          <a:solidFill>
            <a:srgbClr val="F4C44F"/>
          </a:solidFill>
          <a:ln>
            <a:solidFill>
              <a:srgbClr val="5F2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897658"/>
            <a:ext cx="1294002" cy="3996928"/>
          </a:xfrm>
        </p:spPr>
        <p:txBody>
          <a:bodyPr/>
          <a:lstStyle/>
          <a:p>
            <a:pPr eaLnBrk="1" hangingPunct="1"/>
            <a:r>
              <a:rPr lang="nl-NL" altLang="en-US" smtClean="0"/>
              <a:t>Orbits of planets and moons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9552" y="4634279"/>
            <a:ext cx="452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rgbClr val="7030A0"/>
                </a:solidFill>
              </a:rPr>
              <a:t>Left: Portrait </a:t>
            </a:r>
            <a:r>
              <a:rPr lang="en-US" sz="1000">
                <a:solidFill>
                  <a:srgbClr val="7030A0"/>
                </a:solidFill>
              </a:rPr>
              <a:t>of Kepler by an unknown artist, </a:t>
            </a:r>
            <a:r>
              <a:rPr lang="en-US" sz="1000" smtClean="0">
                <a:solidFill>
                  <a:srgbClr val="7030A0"/>
                </a:solidFill>
              </a:rPr>
              <a:t>1610, Right: </a:t>
            </a:r>
            <a:r>
              <a:rPr lang="en-US" sz="1000">
                <a:solidFill>
                  <a:srgbClr val="7030A0"/>
                </a:solidFill>
              </a:rPr>
              <a:t>Describing </a:t>
            </a:r>
            <a:r>
              <a:rPr lang="en-US" sz="1000" smtClean="0">
                <a:solidFill>
                  <a:srgbClr val="7030A0"/>
                </a:solidFill>
              </a:rPr>
              <a:t>Orbits, Federal Aviation Administration: </a:t>
            </a:r>
            <a:r>
              <a:rPr lang="en-US" sz="1000">
                <a:solidFill>
                  <a:srgbClr val="7030A0"/>
                </a:solidFill>
              </a:rPr>
              <a:t>Advanced Aerospace Medicine </a:t>
            </a:r>
            <a:r>
              <a:rPr lang="en-US" sz="1000" smtClean="0">
                <a:solidFill>
                  <a:srgbClr val="7030A0"/>
                </a:solidFill>
              </a:rPr>
              <a:t>On-line, Section III, space operations (Fig 4.1.4-2).</a:t>
            </a:r>
            <a:endParaRPr lang="en-US" sz="1000">
              <a:solidFill>
                <a:srgbClr val="7030A0"/>
              </a:solidFill>
            </a:endParaRPr>
          </a:p>
          <a:p>
            <a:endParaRPr lang="en-US" sz="1000" dirty="0">
              <a:solidFill>
                <a:srgbClr val="7030A0"/>
              </a:solidFill>
            </a:endParaRPr>
          </a:p>
        </p:txBody>
      </p:sp>
      <p:pic>
        <p:nvPicPr>
          <p:cNvPr id="1028" name="Picture 4" descr="Johannes Kepler 16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90" y="936916"/>
            <a:ext cx="1989358" cy="27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36334" y="931762"/>
            <a:ext cx="4317357" cy="273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19" y="1503130"/>
            <a:ext cx="2905526" cy="17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25950" y="897658"/>
            <a:ext cx="1294002" cy="3996928"/>
          </a:xfrm>
        </p:spPr>
        <p:txBody>
          <a:bodyPr/>
          <a:lstStyle/>
          <a:p>
            <a:r>
              <a:rPr lang="nl-NL" altLang="en-US"/>
              <a:t>Theatre design with acoustic </a:t>
            </a:r>
            <a:r>
              <a:rPr lang="nl-NL" altLang="en-US" smtClean="0"/>
              <a:t>effects:</a:t>
            </a:r>
            <a:endParaRPr lang="nl-NL" altLang="en-US"/>
          </a:p>
          <a:p>
            <a:pPr eaLnBrk="1" hangingPunct="1"/>
            <a:r>
              <a:rPr lang="nl-NL" altLang="en-US" smtClean="0"/>
              <a:t>Trier, (150CE),</a:t>
            </a:r>
          </a:p>
          <a:p>
            <a:pPr eaLnBrk="1" hangingPunct="1"/>
            <a:r>
              <a:rPr lang="nl-NL" altLang="en-US" smtClean="0"/>
              <a:t>arena, amphi-theatre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34101" y="4634230"/>
            <a:ext cx="4526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>
                <a:solidFill>
                  <a:srgbClr val="7030A0"/>
                </a:solidFill>
              </a:rPr>
              <a:t>Adapted from source: Livius.org, </a:t>
            </a:r>
            <a:r>
              <a:rPr lang="nl-NL" altLang="en-US" sz="800">
                <a:solidFill>
                  <a:srgbClr val="7030A0"/>
                </a:solidFill>
              </a:rPr>
              <a:t>© Jona Lendering, Livius.org, Licenced under CC0 1.0 </a:t>
            </a:r>
            <a:r>
              <a:rPr lang="nl-NL" altLang="en-US" sz="800" smtClean="0">
                <a:solidFill>
                  <a:srgbClr val="7030A0"/>
                </a:solidFill>
              </a:rPr>
              <a:t>Universal</a:t>
            </a:r>
            <a:endParaRPr lang="en-US" sz="800" dirty="0">
              <a:solidFill>
                <a:srgbClr val="7030A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210931" y="897658"/>
          <a:ext cx="4605288" cy="345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4" imgW="6488640" imgH="4863240" progId="Photoshop.Image.13">
                  <p:embed/>
                </p:oleObj>
              </mc:Choice>
              <mc:Fallback>
                <p:oleObj name="Image" r:id="rId4" imgW="6488640" imgH="4863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10931" y="897658"/>
                        <a:ext cx="4605288" cy="3451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0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Mathematics of ellipses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Geometry: </a:t>
            </a:r>
          </a:p>
          <a:p>
            <a:pPr lvl="1"/>
            <a:r>
              <a:rPr lang="en-US" smtClean="0">
                <a:solidFill>
                  <a:schemeClr val="bg1"/>
                </a:solidFill>
              </a:rPr>
              <a:t>focus points, </a:t>
            </a:r>
          </a:p>
          <a:p>
            <a:pPr lvl="1"/>
            <a:r>
              <a:rPr lang="en-US" smtClean="0">
                <a:solidFill>
                  <a:schemeClr val="bg1"/>
                </a:solidFill>
              </a:rPr>
              <a:t>constant sum of distance</a:t>
            </a:r>
          </a:p>
          <a:p>
            <a:pPr lvl="1"/>
            <a:endParaRPr lang="en-US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Algebra: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tandard equation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</a:t>
            </a:r>
            <a:r>
              <a:rPr lang="en-US" smtClean="0">
                <a:solidFill>
                  <a:schemeClr val="bg1"/>
                </a:solidFill>
              </a:rPr>
              <a:t>arametric equation</a:t>
            </a:r>
          </a:p>
        </p:txBody>
      </p:sp>
    </p:spTree>
    <p:extLst>
      <p:ext uri="{BB962C8B-B14F-4D97-AF65-F5344CB8AC3E}">
        <p14:creationId xmlns:p14="http://schemas.microsoft.com/office/powerpoint/2010/main" val="40859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 </a:t>
            </a:r>
            <a:r>
              <a:rPr lang="en-US" smtClean="0"/>
              <a:t>in Processing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Generate-and-test</a:t>
            </a:r>
          </a:p>
          <a:p>
            <a:pPr marL="96837" indent="-285750"/>
            <a:endParaRPr lang="nl-NL" altLang="en-US" sz="2000" smtClean="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Thread art design</a:t>
            </a:r>
          </a:p>
        </p:txBody>
      </p:sp>
    </p:spTree>
    <p:extLst>
      <p:ext uri="{BB962C8B-B14F-4D97-AF65-F5344CB8AC3E}">
        <p14:creationId xmlns:p14="http://schemas.microsoft.com/office/powerpoint/2010/main" val="21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4808" y="0"/>
            <a:ext cx="1519191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4010" y="0"/>
            <a:ext cx="8752389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8" y="181866"/>
            <a:ext cx="7066344" cy="4601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65" y="320904"/>
            <a:ext cx="1395111" cy="14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25160" y="0"/>
            <a:ext cx="171884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3539" y="0"/>
            <a:ext cx="8752389" cy="619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636" y="0"/>
            <a:ext cx="6000050" cy="5143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10305" y="3722993"/>
            <a:ext cx="4507389" cy="706057"/>
            <a:chOff x="4510305" y="3722993"/>
            <a:chExt cx="4507389" cy="7060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0305" y="3722993"/>
              <a:ext cx="3532412" cy="706057"/>
            </a:xfrm>
            <a:prstGeom prst="rect">
              <a:avLst/>
            </a:prstGeom>
          </p:spPr>
        </p:pic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5436084"/>
                </p:ext>
              </p:extLst>
            </p:nvPr>
          </p:nvGraphicFramePr>
          <p:xfrm>
            <a:off x="8094801" y="3755587"/>
            <a:ext cx="922893" cy="673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Image" r:id="rId6" imgW="4698360" imgH="3428280" progId="Photoshop.Image.13">
                    <p:embed/>
                  </p:oleObj>
                </mc:Choice>
                <mc:Fallback>
                  <p:oleObj name="Image" r:id="rId6" imgW="4698360" imgH="342828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94801" y="3755587"/>
                          <a:ext cx="922893" cy="673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>
            <a:off x="8013782" y="4388329"/>
            <a:ext cx="11012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smtClean="0">
                <a:solidFill>
                  <a:srgbClr val="7030A0"/>
                </a:solidFill>
              </a:rPr>
              <a:t>File: Lacan2.jpg, Wikimedia</a:t>
            </a:r>
            <a:endParaRPr lang="en-US" sz="60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675" y="159211"/>
            <a:ext cx="1158192" cy="1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8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5377" y="544228"/>
            <a:ext cx="7923213" cy="394448"/>
          </a:xfrm>
        </p:spPr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54921" y="1130460"/>
            <a:ext cx="8729590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/>
              <a:t>, </a:t>
            </a:r>
            <a:r>
              <a:rPr lang="nl-NL" altLang="en-US" smtClean="0"/>
              <a:t>digital-craftmanship’s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/>
              <a:t>threadArtEllipse.pde</a:t>
            </a:r>
            <a:endParaRPr lang="nl-NL" altLang="en-US" sz="1600" dirty="0"/>
          </a:p>
          <a:p>
            <a:pPr marL="554037" lvl="1" indent="-285750"/>
            <a:r>
              <a:rPr lang="nl-NL" altLang="en-US" sz="1600" smtClean="0"/>
              <a:t>generateAndTestEllipse.pde</a:t>
            </a:r>
            <a:endParaRPr lang="nl-NL" altLang="en-US" sz="1600" dirty="0"/>
          </a:p>
          <a:p>
            <a:pPr marL="554037" lvl="1" indent="-285750"/>
            <a:r>
              <a:rPr lang="nl-NL" altLang="en-US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https</a:t>
            </a:r>
            <a:r>
              <a:rPr lang="nl-NL" altLang="en-US" sz="1600">
                <a:solidFill>
                  <a:schemeClr val="tx2">
                    <a:lumMod val="20000"/>
                    <a:lumOff val="80000"/>
                  </a:schemeClr>
                </a:solidFill>
              </a:rPr>
              <a:t>://github.com/digital-craftsmanship/GOLDEN-RATIO/tree/master/DAY2-CLASSIC-CURVES-ELLIPSE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err="1" smtClean="0"/>
              <a:t>External</a:t>
            </a:r>
            <a:r>
              <a:rPr lang="nl-NL" altLang="en-US" smtClean="0"/>
              <a:t> link, Wolfram’s MathWorld on ellipse</a:t>
            </a:r>
          </a:p>
          <a:p>
            <a:pPr marL="202500" lvl="3" indent="0">
              <a:buNone/>
            </a:pPr>
            <a:r>
              <a:rPr lang="nl-NL" sz="1600" u="sng" spc="-1" smtClean="0">
                <a:solidFill>
                  <a:srgbClr val="FFFFFF"/>
                </a:solidFill>
                <a:hlinkClick r:id="rId3"/>
              </a:rPr>
              <a:t>http</a:t>
            </a:r>
            <a:r>
              <a:rPr lang="nl-NL" sz="1600" u="sng" spc="-1">
                <a:solidFill>
                  <a:srgbClr val="FFFFFF"/>
                </a:solidFill>
                <a:hlinkClick r:id="rId3"/>
              </a:rPr>
              <a:t>://mathworld.wolfram.com/Ellipse.html</a:t>
            </a:r>
            <a:endParaRPr lang="nl-NL" sz="1600" spc="-1">
              <a:solidFill>
                <a:srgbClr val="101073"/>
              </a:solidFill>
            </a:endParaRPr>
          </a:p>
          <a:p>
            <a:pPr marL="269875" lvl="1"/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22475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91651" y="0"/>
            <a:ext cx="505234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1047750"/>
            <a:ext cx="40640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221" y="147216"/>
            <a:ext cx="5410200" cy="9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8971" y="4139739"/>
            <a:ext cx="5600700" cy="7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914" y="818909"/>
            <a:ext cx="447675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040" y="810046"/>
            <a:ext cx="314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23" y="169764"/>
            <a:ext cx="5381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422475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91651" y="0"/>
            <a:ext cx="505234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21" y="147216"/>
            <a:ext cx="5410200" cy="971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971" y="4139739"/>
            <a:ext cx="5600700" cy="7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914" y="818909"/>
            <a:ext cx="447675" cy="377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2040" y="810046"/>
            <a:ext cx="314325" cy="3743325"/>
          </a:xfrm>
          <a:prstGeom prst="rect">
            <a:avLst/>
          </a:prstGeom>
        </p:spPr>
      </p:pic>
      <p:pic>
        <p:nvPicPr>
          <p:cNvPr id="3" name="movie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0000" y="104775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2" y="261937"/>
            <a:ext cx="5400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Second example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065" y="1170901"/>
            <a:ext cx="5420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Thread art design:</a:t>
            </a:r>
          </a:p>
          <a:p>
            <a:pPr marL="554037" lvl="1" indent="-285750"/>
            <a:r>
              <a:rPr lang="nl-NL" altLang="en-US" sz="2000">
                <a:solidFill>
                  <a:schemeClr val="bg1"/>
                </a:solidFill>
              </a:rPr>
              <a:t> </a:t>
            </a:r>
            <a:r>
              <a:rPr lang="nl-NL" altLang="en-US" sz="2000" smtClean="0">
                <a:solidFill>
                  <a:schemeClr val="bg1"/>
                </a:solidFill>
              </a:rPr>
              <a:t>N = 50 pins around ellipse</a:t>
            </a: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Then connecting pins:</a:t>
            </a:r>
          </a:p>
          <a:p>
            <a:pPr marL="554037" lvl="1" indent="-285750"/>
            <a:r>
              <a:rPr lang="nl-NL" altLang="en-US" sz="2000" smtClean="0">
                <a:solidFill>
                  <a:schemeClr val="bg1"/>
                </a:solidFill>
              </a:rPr>
              <a:t>J = 13 jump distance</a:t>
            </a:r>
          </a:p>
          <a:p>
            <a:pPr marL="554037" lvl="1" indent="-285750"/>
            <a:r>
              <a:rPr lang="nl-NL" altLang="en-US" sz="2000">
                <a:solidFill>
                  <a:schemeClr val="bg1"/>
                </a:solidFill>
              </a:rPr>
              <a:t>c</a:t>
            </a:r>
            <a:r>
              <a:rPr lang="nl-NL" altLang="en-US" sz="2000" smtClean="0">
                <a:solidFill>
                  <a:schemeClr val="bg1"/>
                </a:solidFill>
              </a:rPr>
              <a:t>onnect pin i to pin i + J</a:t>
            </a: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Best:</a:t>
            </a:r>
          </a:p>
          <a:p>
            <a:pPr marL="554037" lvl="1" indent="-285750"/>
            <a:r>
              <a:rPr lang="nl-NL" altLang="en-US" sz="2000" i="1" smtClean="0">
                <a:solidFill>
                  <a:schemeClr val="bg1"/>
                </a:solidFill>
              </a:rPr>
              <a:t>lcm</a:t>
            </a:r>
            <a:r>
              <a:rPr lang="nl-NL" altLang="en-US" sz="2000" smtClean="0">
                <a:solidFill>
                  <a:schemeClr val="bg1"/>
                </a:solidFill>
              </a:rPr>
              <a:t>(N,J) = N×J</a:t>
            </a:r>
          </a:p>
          <a:p>
            <a:pPr marL="96837" indent="-285750"/>
            <a:endParaRPr lang="nl-NL" altLang="en-US" sz="2000" smtClean="0">
              <a:solidFill>
                <a:schemeClr val="bg1"/>
              </a:solidFill>
            </a:endParaRPr>
          </a:p>
          <a:p>
            <a:pPr marL="96837" indent="-285750"/>
            <a:endParaRPr lang="nl-NL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88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78492" y="4672739"/>
            <a:ext cx="1065508" cy="47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54" y="0"/>
            <a:ext cx="6933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0"/>
            <a:ext cx="4591050" cy="4718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92" y="0"/>
            <a:ext cx="6795816" cy="514350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N = 50 J = 5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19" y="0"/>
            <a:ext cx="6872362" cy="51435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accent1"/>
                </a:solidFill>
              </a:rPr>
              <a:t>N = 50 J = 13</a:t>
            </a:r>
            <a:endParaRPr 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73861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e</a:t>
            </a:r>
            <a:r>
              <a:rPr lang="en-US" sz="1900" smtClean="0">
                <a:solidFill>
                  <a:schemeClr val="bg1"/>
                </a:solidFill>
              </a:rPr>
              <a:t>llipses is just one example of “conic section”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smtClean="0">
                <a:solidFill>
                  <a:schemeClr val="bg1"/>
                </a:solidFill>
              </a:rPr>
              <a:t>make parabola, hyperbola, Lissajous in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f</a:t>
            </a:r>
            <a:r>
              <a:rPr lang="en-US" sz="1900" smtClean="0">
                <a:solidFill>
                  <a:schemeClr val="bg1"/>
                </a:solidFill>
              </a:rPr>
              <a:t>or generative design, find the parametric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bg1"/>
                </a:solidFill>
              </a:rPr>
              <a:t>p</a:t>
            </a:r>
            <a:r>
              <a:rPr lang="en-US" sz="1900" smtClean="0">
                <a:solidFill>
                  <a:schemeClr val="bg1"/>
                </a:solidFill>
              </a:rPr>
              <a:t>rogramming principles: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generate-and-test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>
                <a:solidFill>
                  <a:schemeClr val="bg1"/>
                </a:solidFill>
              </a:rPr>
              <a:t>e</a:t>
            </a:r>
            <a:r>
              <a:rPr lang="en-US" sz="1900" smtClean="0">
                <a:solidFill>
                  <a:schemeClr val="bg1"/>
                </a:solidFill>
              </a:rPr>
              <a:t>nd like a Lacan session</a:t>
            </a:r>
            <a:endParaRPr lang="en-US" sz="190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pre-compute coordinates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jump around by modulo arithmetic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smtClean="0">
                <a:solidFill>
                  <a:schemeClr val="bg1"/>
                </a:solidFill>
              </a:rPr>
              <a:t>save vector graphics in pdf format</a:t>
            </a:r>
            <a:endParaRPr lang="en-US" sz="1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2716920" y="648000"/>
            <a:ext cx="4411080" cy="3210480"/>
          </a:xfrm>
          <a:prstGeom prst="rect">
            <a:avLst/>
          </a:prstGeom>
          <a:ln>
            <a:noFill/>
          </a:ln>
        </p:spPr>
      </p:pic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b="0" strike="noStrike" spc="-1">
                <a:latin typeface="Arial"/>
              </a:rPr>
              <a:t>Alexander Calder,</a:t>
            </a:r>
          </a:p>
          <a:p>
            <a:r>
              <a:rPr lang="nl-NL" sz="1600" b="0" strike="noStrike" spc="-1">
                <a:latin typeface="Arial"/>
              </a:rPr>
              <a:t>White Circles and Ellipses, from Our Unfinished </a:t>
            </a:r>
            <a:r>
              <a:rPr lang="nl-NL" sz="1600" b="0" strike="noStrike" spc="-1" smtClean="0">
                <a:latin typeface="Arial"/>
              </a:rPr>
              <a:t>Revo-lution</a:t>
            </a:r>
            <a:r>
              <a:rPr lang="nl-NL" sz="1600" b="0" strike="noStrike" spc="-1">
                <a:latin typeface="Arial"/>
              </a:rPr>
              <a:t>, 1975 - 1976</a:t>
            </a:r>
          </a:p>
        </p:txBody>
      </p:sp>
      <p:sp>
        <p:nvSpPr>
          <p:cNvPr id="3" name="Rectangle 2"/>
          <p:cNvSpPr/>
          <p:nvPr/>
        </p:nvSpPr>
        <p:spPr>
          <a:xfrm>
            <a:off x="2716920" y="648001"/>
            <a:ext cx="4411080" cy="32104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 smtClean="0">
                <a:latin typeface="Arial"/>
              </a:rPr>
              <a:t>Piet Mondriaan</a:t>
            </a:r>
            <a:r>
              <a:rPr lang="nl-NL" sz="1600" b="0" strike="noStrike" spc="-1" smtClean="0">
                <a:latin typeface="Arial"/>
              </a:rPr>
              <a:t>, Composition No. 10 (Pier and Ocean), 1915</a:t>
            </a:r>
            <a:endParaRPr lang="nl-NL" sz="1600" b="0" strike="noStrike" spc="-1">
              <a:latin typeface="Arial"/>
            </a:endParaRPr>
          </a:p>
        </p:txBody>
      </p:sp>
      <p:pic>
        <p:nvPicPr>
          <p:cNvPr id="7170" name="Picture 2" descr="Archivo:Mondrian Compositie 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211" y="544228"/>
            <a:ext cx="4436108" cy="3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8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>
                <a:latin typeface="Arial"/>
              </a:rPr>
              <a:t>Richard Serra,</a:t>
            </a:r>
          </a:p>
          <a:p>
            <a:r>
              <a:rPr lang="nl-NL" sz="1600" spc="-1">
                <a:latin typeface="Arial"/>
              </a:rPr>
              <a:t>Torqued </a:t>
            </a:r>
            <a:r>
              <a:rPr lang="nl-NL" sz="1600" spc="-1" smtClean="0">
                <a:latin typeface="Arial"/>
              </a:rPr>
              <a:t>Ellipses, 1996</a:t>
            </a:r>
            <a:endParaRPr lang="nl-NL" sz="1600" spc="-1">
              <a:latin typeface="Arial"/>
            </a:endParaRPr>
          </a:p>
          <a:p>
            <a:endParaRPr lang="nl-NL" sz="1600" b="0" strike="noStrike" spc="-1">
              <a:latin typeface="Arial"/>
            </a:endParaRPr>
          </a:p>
        </p:txBody>
      </p:sp>
      <p:sp>
        <p:nvSpPr>
          <p:cNvPr id="10" name="TextShape 4"/>
          <p:cNvSpPr txBox="1"/>
          <p:nvPr/>
        </p:nvSpPr>
        <p:spPr>
          <a:xfrm>
            <a:off x="610200" y="3516120"/>
            <a:ext cx="16560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400" b="0" strike="noStrike" spc="-1">
                <a:latin typeface="Arial"/>
              </a:rPr>
              <a:t>© </a:t>
            </a:r>
            <a:r>
              <a:rPr lang="nl-NL" sz="1200" b="0" strike="noStrike" spc="-1">
                <a:latin typeface="Arial"/>
              </a:rPr>
              <a:t>Guggenheim Museum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2514600" y="407160"/>
            <a:ext cx="5045400" cy="3984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smtClean="0"/>
              <a:t>Today’s lecture:</a:t>
            </a:r>
            <a:br>
              <a:rPr lang="en-US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2000" y="1228460"/>
            <a:ext cx="6172200" cy="39969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ellipses </a:t>
            </a:r>
            <a:r>
              <a:rPr lang="en-US" sz="1800"/>
              <a:t>in </a:t>
            </a:r>
            <a:r>
              <a:rPr lang="en-US" sz="1800" smtClean="0"/>
              <a:t>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m</a:t>
            </a:r>
            <a:r>
              <a:rPr lang="en-US" sz="1800" smtClean="0"/>
              <a:t>athematics of ellipses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example</a:t>
            </a:r>
            <a:r>
              <a:rPr lang="en-US" sz="1800"/>
              <a:t>: </a:t>
            </a:r>
            <a:r>
              <a:rPr lang="en-US" sz="1800" smtClean="0"/>
              <a:t>generate-and-test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mtClean="0"/>
              <a:t>example</a:t>
            </a:r>
            <a:r>
              <a:rPr lang="en-US" sz="1800"/>
              <a:t>: thread </a:t>
            </a:r>
            <a:r>
              <a:rPr lang="en-US" sz="1800" smtClean="0"/>
              <a:t>art design</a:t>
            </a:r>
          </a:p>
        </p:txBody>
      </p:sp>
    </p:spTree>
    <p:extLst>
      <p:ext uri="{BB962C8B-B14F-4D97-AF65-F5344CB8AC3E}">
        <p14:creationId xmlns:p14="http://schemas.microsoft.com/office/powerpoint/2010/main" val="2097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98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88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Oblique view of circles</a:t>
            </a:r>
            <a:endParaRPr lang="nl-NL" altLang="en-US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Orbits of planets and moons</a:t>
            </a:r>
            <a:endParaRPr lang="nl-NL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mtClean="0"/>
              <a:t>Theatre design with acoustic effects</a:t>
            </a:r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4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">
  <a:themeElements>
    <a:clrScheme name="Custom 1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F8CCCC"/>
      </a:hlink>
      <a:folHlink>
        <a:srgbClr val="F8CCCC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6713</TotalTime>
  <Words>575</Words>
  <Application>Microsoft Office PowerPoint</Application>
  <PresentationFormat>On-screen Show (16:9)</PresentationFormat>
  <Paragraphs>117</Paragraphs>
  <Slides>29</Slides>
  <Notes>19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TUe</vt:lpstr>
      <vt:lpstr>Image</vt:lpstr>
      <vt:lpstr>Golden Ratio</vt:lpstr>
      <vt:lpstr>Resources </vt:lpstr>
      <vt:lpstr>Inspiration </vt:lpstr>
      <vt:lpstr>Inspiration </vt:lpstr>
      <vt:lpstr>Inspiration </vt:lpstr>
      <vt:lpstr>Today’s lecture: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Mathematics of ellipses   </vt:lpstr>
      <vt:lpstr>To be continued at the lightboard </vt:lpstr>
      <vt:lpstr>Two examples in Processing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example   </vt:lpstr>
      <vt:lpstr>PowerPoint Presentation</vt:lpstr>
      <vt:lpstr>PowerPoint Presentation</vt:lpstr>
      <vt:lpstr>PowerPoint Presentation</vt:lpstr>
      <vt:lpstr>PowerPoint Presentation</vt:lpstr>
      <vt:lpstr>Recap and reflection   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Feijs, L.M.G.</cp:lastModifiedBy>
  <cp:revision>86</cp:revision>
  <cp:lastPrinted>2019-09-06T11:48:00Z</cp:lastPrinted>
  <dcterms:created xsi:type="dcterms:W3CDTF">2018-11-21T12:48:52Z</dcterms:created>
  <dcterms:modified xsi:type="dcterms:W3CDTF">2019-09-26T07:41:49Z</dcterms:modified>
</cp:coreProperties>
</file>